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sldIdLst>
    <p:sldId id="256" r:id="rId2"/>
    <p:sldId id="257" r:id="rId3"/>
    <p:sldId id="263" r:id="rId4"/>
    <p:sldId id="259" r:id="rId5"/>
    <p:sldId id="282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FFFF99"/>
    <a:srgbClr val="CCCC00"/>
    <a:srgbClr val="FFCC99"/>
    <a:srgbClr val="A500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0567" autoAdjust="0"/>
    <p:restoredTop sz="86341" autoAdjust="0"/>
  </p:normalViewPr>
  <p:slideViewPr>
    <p:cSldViewPr>
      <p:cViewPr varScale="1">
        <p:scale>
          <a:sx n="62" d="100"/>
          <a:sy n="62" d="100"/>
        </p:scale>
        <p:origin x="-120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2D2FDC-4C18-417F-9044-D64F32FB3555}" type="doc">
      <dgm:prSet loTypeId="urn:microsoft.com/office/officeart/2005/8/layout/vList2" loCatId="list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zh-TW" altLang="en-US"/>
        </a:p>
      </dgm:t>
    </dgm:pt>
    <dgm:pt modelId="{867AF2E1-84F0-4CF1-AF02-152B90D835FE}">
      <dgm:prSet phldrT="[文字]"/>
      <dgm:spPr/>
      <dgm:t>
        <a:bodyPr/>
        <a:lstStyle/>
        <a:p>
          <a:r>
            <a:rPr lang="zh-TW" altLang="zh-TW" b="1" dirty="0" smtClean="0">
              <a:latin typeface="+mn-lt"/>
              <a:ea typeface="+mn-ea"/>
              <a:cs typeface="+mn-cs"/>
            </a:rPr>
            <a:t>壹、前</a:t>
          </a:r>
          <a:r>
            <a:rPr lang="en-US" altLang="zh-TW" b="1" dirty="0" smtClean="0">
              <a:latin typeface="+mn-lt"/>
              <a:ea typeface="+mn-ea"/>
              <a:cs typeface="+mn-cs"/>
            </a:rPr>
            <a:t>  </a:t>
          </a:r>
          <a:r>
            <a:rPr lang="zh-TW" altLang="zh-TW" b="1" dirty="0" smtClean="0">
              <a:latin typeface="+mn-lt"/>
              <a:ea typeface="+mn-ea"/>
              <a:cs typeface="+mn-cs"/>
            </a:rPr>
            <a:t>言</a:t>
          </a:r>
          <a:endParaRPr lang="zh-TW" altLang="en-US" dirty="0"/>
        </a:p>
      </dgm:t>
    </dgm:pt>
    <dgm:pt modelId="{8DFD0D6A-7F72-49F6-9A39-B745EF8F1F42}" type="parTrans" cxnId="{C5792E1E-9A6B-4C1B-94EA-089FD1665C66}">
      <dgm:prSet/>
      <dgm:spPr/>
      <dgm:t>
        <a:bodyPr/>
        <a:lstStyle/>
        <a:p>
          <a:endParaRPr lang="zh-TW" altLang="en-US"/>
        </a:p>
      </dgm:t>
    </dgm:pt>
    <dgm:pt modelId="{3726A638-FCEE-4CA4-A7EB-C7E84CDAC700}" type="sibTrans" cxnId="{C5792E1E-9A6B-4C1B-94EA-089FD1665C66}">
      <dgm:prSet/>
      <dgm:spPr/>
      <dgm:t>
        <a:bodyPr/>
        <a:lstStyle/>
        <a:p>
          <a:endParaRPr lang="zh-TW" altLang="en-US"/>
        </a:p>
      </dgm:t>
    </dgm:pt>
    <dgm:pt modelId="{02678929-E91B-4014-8428-DCD653571152}">
      <dgm:prSet/>
      <dgm:spPr>
        <a:solidFill>
          <a:srgbClr val="0070C0"/>
        </a:solidFill>
      </dgm:spPr>
      <dgm:t>
        <a:bodyPr/>
        <a:lstStyle/>
        <a:p>
          <a:r>
            <a:rPr lang="zh-TW" altLang="zh-TW" b="1" dirty="0" smtClean="0">
              <a:latin typeface="+mn-lt"/>
              <a:ea typeface="+mn-ea"/>
              <a:cs typeface="+mn-cs"/>
            </a:rPr>
            <a:t>貳、社會重建</a:t>
          </a:r>
          <a:r>
            <a:rPr lang="zh-TW" altLang="en-US" b="1" dirty="0" smtClean="0">
              <a:latin typeface="+mn-lt"/>
              <a:ea typeface="+mn-ea"/>
              <a:cs typeface="+mn-cs"/>
            </a:rPr>
            <a:t>主義</a:t>
          </a:r>
          <a:r>
            <a:rPr lang="zh-TW" altLang="zh-TW" b="1" dirty="0" smtClean="0">
              <a:latin typeface="+mn-lt"/>
              <a:ea typeface="+mn-ea"/>
              <a:cs typeface="+mn-cs"/>
            </a:rPr>
            <a:t>的思想意涵</a:t>
          </a:r>
          <a:endParaRPr lang="en-US" altLang="zh-TW" b="1" dirty="0" smtClean="0">
            <a:latin typeface="+mn-lt"/>
            <a:ea typeface="+mn-ea"/>
            <a:cs typeface="+mn-cs"/>
          </a:endParaRPr>
        </a:p>
      </dgm:t>
    </dgm:pt>
    <dgm:pt modelId="{413EB501-671A-4DCD-AE5F-868733B8A474}" type="parTrans" cxnId="{7109CF70-0812-45EE-A00D-27854CC7523D}">
      <dgm:prSet/>
      <dgm:spPr/>
      <dgm:t>
        <a:bodyPr/>
        <a:lstStyle/>
        <a:p>
          <a:endParaRPr lang="zh-TW" altLang="en-US"/>
        </a:p>
      </dgm:t>
    </dgm:pt>
    <dgm:pt modelId="{67048DD1-12FB-4FA4-869A-F9E0617F0A33}" type="sibTrans" cxnId="{7109CF70-0812-45EE-A00D-27854CC7523D}">
      <dgm:prSet/>
      <dgm:spPr/>
      <dgm:t>
        <a:bodyPr/>
        <a:lstStyle/>
        <a:p>
          <a:endParaRPr lang="zh-TW" altLang="en-US"/>
        </a:p>
      </dgm:t>
    </dgm:pt>
    <dgm:pt modelId="{0D987DE6-B2E3-4D91-9C59-441AB7C510C0}">
      <dgm:prSet/>
      <dgm:spPr>
        <a:solidFill>
          <a:srgbClr val="C00000"/>
        </a:solidFill>
      </dgm:spPr>
      <dgm:t>
        <a:bodyPr/>
        <a:lstStyle/>
        <a:p>
          <a:r>
            <a:rPr lang="zh-TW" altLang="zh-TW" b="1" dirty="0" smtClean="0">
              <a:latin typeface="+mn-lt"/>
              <a:ea typeface="+mn-ea"/>
              <a:cs typeface="+mn-cs"/>
            </a:rPr>
            <a:t>參、體育課程之社會重建取向主題與內涵</a:t>
          </a:r>
          <a:endParaRPr lang="en-US" altLang="zh-TW" b="1" dirty="0" smtClean="0">
            <a:latin typeface="+mn-lt"/>
            <a:ea typeface="+mn-ea"/>
            <a:cs typeface="+mn-cs"/>
          </a:endParaRPr>
        </a:p>
      </dgm:t>
    </dgm:pt>
    <dgm:pt modelId="{10ACD46F-E138-466B-BA44-CA96D53ADA26}" type="parTrans" cxnId="{E4E242EC-1CEF-42AD-B0A2-986B682EDC1F}">
      <dgm:prSet/>
      <dgm:spPr/>
      <dgm:t>
        <a:bodyPr/>
        <a:lstStyle/>
        <a:p>
          <a:endParaRPr lang="zh-TW" altLang="en-US"/>
        </a:p>
      </dgm:t>
    </dgm:pt>
    <dgm:pt modelId="{CEB62B83-701E-4D16-8B3F-BA677DDFD679}" type="sibTrans" cxnId="{E4E242EC-1CEF-42AD-B0A2-986B682EDC1F}">
      <dgm:prSet/>
      <dgm:spPr/>
      <dgm:t>
        <a:bodyPr/>
        <a:lstStyle/>
        <a:p>
          <a:endParaRPr lang="zh-TW" altLang="en-US"/>
        </a:p>
      </dgm:t>
    </dgm:pt>
    <dgm:pt modelId="{E2134CED-D640-4F73-947C-119B3CD11553}">
      <dgm:prSet/>
      <dgm:spPr>
        <a:solidFill>
          <a:srgbClr val="00B05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zh-TW" b="1" dirty="0" smtClean="0">
              <a:latin typeface="+mn-lt"/>
              <a:ea typeface="+mn-ea"/>
              <a:cs typeface="+mn-cs"/>
            </a:rPr>
            <a:t>肆、社會重建取向之體育課程設計</a:t>
          </a:r>
          <a:endParaRPr lang="zh-TW" altLang="en-US" dirty="0"/>
        </a:p>
      </dgm:t>
    </dgm:pt>
    <dgm:pt modelId="{A5F07295-DB6F-475C-A904-B16A168EF859}" type="parTrans" cxnId="{8CA18C3B-872D-4DE9-8154-27D971D43913}">
      <dgm:prSet/>
      <dgm:spPr/>
      <dgm:t>
        <a:bodyPr/>
        <a:lstStyle/>
        <a:p>
          <a:endParaRPr lang="zh-TW" altLang="en-US"/>
        </a:p>
      </dgm:t>
    </dgm:pt>
    <dgm:pt modelId="{9E629850-7AE6-4089-8A78-EB50A7E19088}" type="sibTrans" cxnId="{8CA18C3B-872D-4DE9-8154-27D971D43913}">
      <dgm:prSet/>
      <dgm:spPr/>
      <dgm:t>
        <a:bodyPr/>
        <a:lstStyle/>
        <a:p>
          <a:endParaRPr lang="zh-TW" altLang="en-US"/>
        </a:p>
      </dgm:t>
    </dgm:pt>
    <dgm:pt modelId="{746AEDA4-A245-4373-B857-7773657BA30E}">
      <dgm:prSet/>
      <dgm:spPr>
        <a:solidFill>
          <a:srgbClr val="CC9900"/>
        </a:solidFill>
      </dgm:spPr>
      <dgm:t>
        <a:bodyPr/>
        <a:lstStyle/>
        <a:p>
          <a:r>
            <a:rPr lang="zh-TW" altLang="zh-TW" b="1" smtClean="0">
              <a:latin typeface="+mn-lt"/>
              <a:ea typeface="+mn-ea"/>
              <a:cs typeface="+mn-cs"/>
            </a:rPr>
            <a:t>伍、結</a:t>
          </a:r>
          <a:r>
            <a:rPr lang="en-US" altLang="zh-TW" b="1" smtClean="0">
              <a:latin typeface="+mn-lt"/>
              <a:ea typeface="+mn-ea"/>
              <a:cs typeface="+mn-cs"/>
            </a:rPr>
            <a:t>    </a:t>
          </a:r>
          <a:r>
            <a:rPr lang="zh-TW" altLang="zh-TW" b="1" smtClean="0">
              <a:latin typeface="+mn-lt"/>
              <a:ea typeface="+mn-ea"/>
              <a:cs typeface="+mn-cs"/>
            </a:rPr>
            <a:t>語</a:t>
          </a:r>
          <a:endParaRPr lang="zh-TW" altLang="zh-TW" dirty="0">
            <a:latin typeface="+mn-lt"/>
            <a:ea typeface="+mn-ea"/>
            <a:cs typeface="+mn-cs"/>
          </a:endParaRPr>
        </a:p>
      </dgm:t>
    </dgm:pt>
    <dgm:pt modelId="{EDE9154C-C4EC-4870-B84B-275DE7E13BB8}" type="parTrans" cxnId="{E4E253FE-F1AB-44A4-A6AD-42107C832BB0}">
      <dgm:prSet/>
      <dgm:spPr/>
      <dgm:t>
        <a:bodyPr/>
        <a:lstStyle/>
        <a:p>
          <a:endParaRPr lang="zh-TW" altLang="en-US"/>
        </a:p>
      </dgm:t>
    </dgm:pt>
    <dgm:pt modelId="{10479AE1-566F-43E0-810A-19E06946DD3B}" type="sibTrans" cxnId="{E4E253FE-F1AB-44A4-A6AD-42107C832BB0}">
      <dgm:prSet/>
      <dgm:spPr/>
      <dgm:t>
        <a:bodyPr/>
        <a:lstStyle/>
        <a:p>
          <a:endParaRPr lang="zh-TW" altLang="en-US"/>
        </a:p>
      </dgm:t>
    </dgm:pt>
    <dgm:pt modelId="{3C0B122D-BC9E-4EC3-9BBC-FDC3CE994656}" type="pres">
      <dgm:prSet presAssocID="{862D2FDC-4C18-417F-9044-D64F32FB355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228B9DD-1861-4E82-89A3-EE6D594250D0}" type="pres">
      <dgm:prSet presAssocID="{867AF2E1-84F0-4CF1-AF02-152B90D835FE}" presName="parentText" presStyleLbl="node1" presStyleIdx="0" presStyleCnt="5" custLinFactY="-4111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29797D3-B48F-4741-B73D-4994A4F2B0E4}" type="pres">
      <dgm:prSet presAssocID="{3726A638-FCEE-4CA4-A7EB-C7E84CDAC700}" presName="spacer" presStyleCnt="0"/>
      <dgm:spPr/>
    </dgm:pt>
    <dgm:pt modelId="{BEC5C023-FB0A-447F-AB0B-AFC5C1B7FC65}" type="pres">
      <dgm:prSet presAssocID="{02678929-E91B-4014-8428-DCD653571152}" presName="parentText" presStyleLbl="node1" presStyleIdx="1" presStyleCnt="5" custLinFactY="-1480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73BEE7C-7155-4F9E-8D9A-B504576B4E96}" type="pres">
      <dgm:prSet presAssocID="{67048DD1-12FB-4FA4-869A-F9E0617F0A33}" presName="spacer" presStyleCnt="0"/>
      <dgm:spPr/>
    </dgm:pt>
    <dgm:pt modelId="{6AE9D1C1-F0EF-4647-96B0-669EF9671DF4}" type="pres">
      <dgm:prSet presAssocID="{0D987DE6-B2E3-4D91-9C59-441AB7C510C0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B585DC3-9EE8-4D29-9D0B-5F477535B6D3}" type="pres">
      <dgm:prSet presAssocID="{CEB62B83-701E-4D16-8B3F-BA677DDFD679}" presName="spacer" presStyleCnt="0"/>
      <dgm:spPr/>
    </dgm:pt>
    <dgm:pt modelId="{95FBA7D0-8316-4092-995D-85893CA0777E}" type="pres">
      <dgm:prSet presAssocID="{E2134CED-D640-4F73-947C-119B3CD11553}" presName="parentText" presStyleLbl="node1" presStyleIdx="3" presStyleCnt="5" custLinFactNeighborY="65977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9C81862-6FD5-4119-AE89-E72A594C9E13}" type="pres">
      <dgm:prSet presAssocID="{9E629850-7AE6-4089-8A78-EB50A7E19088}" presName="spacer" presStyleCnt="0"/>
      <dgm:spPr/>
    </dgm:pt>
    <dgm:pt modelId="{B654411F-4F55-4F53-8542-1060503BD138}" type="pres">
      <dgm:prSet presAssocID="{746AEDA4-A245-4373-B857-7773657BA30E}" presName="parentText" presStyleLbl="node1" presStyleIdx="4" presStyleCnt="5" custLinFactY="1348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109CF70-0812-45EE-A00D-27854CC7523D}" srcId="{862D2FDC-4C18-417F-9044-D64F32FB3555}" destId="{02678929-E91B-4014-8428-DCD653571152}" srcOrd="1" destOrd="0" parTransId="{413EB501-671A-4DCD-AE5F-868733B8A474}" sibTransId="{67048DD1-12FB-4FA4-869A-F9E0617F0A33}"/>
    <dgm:cxn modelId="{8CA18C3B-872D-4DE9-8154-27D971D43913}" srcId="{862D2FDC-4C18-417F-9044-D64F32FB3555}" destId="{E2134CED-D640-4F73-947C-119B3CD11553}" srcOrd="3" destOrd="0" parTransId="{A5F07295-DB6F-475C-A904-B16A168EF859}" sibTransId="{9E629850-7AE6-4089-8A78-EB50A7E19088}"/>
    <dgm:cxn modelId="{12D0B16C-1906-41C4-8A2C-386BD6E96ED3}" type="presOf" srcId="{02678929-E91B-4014-8428-DCD653571152}" destId="{BEC5C023-FB0A-447F-AB0B-AFC5C1B7FC65}" srcOrd="0" destOrd="0" presId="urn:microsoft.com/office/officeart/2005/8/layout/vList2"/>
    <dgm:cxn modelId="{F01CB3C2-074A-4F4C-88A1-54E7479904C6}" type="presOf" srcId="{746AEDA4-A245-4373-B857-7773657BA30E}" destId="{B654411F-4F55-4F53-8542-1060503BD138}" srcOrd="0" destOrd="0" presId="urn:microsoft.com/office/officeart/2005/8/layout/vList2"/>
    <dgm:cxn modelId="{16785861-43E2-4463-B1E6-FFEC237287FE}" type="presOf" srcId="{862D2FDC-4C18-417F-9044-D64F32FB3555}" destId="{3C0B122D-BC9E-4EC3-9BBC-FDC3CE994656}" srcOrd="0" destOrd="0" presId="urn:microsoft.com/office/officeart/2005/8/layout/vList2"/>
    <dgm:cxn modelId="{5F483C30-FFF2-48F9-9D43-2F0A798A05D0}" type="presOf" srcId="{867AF2E1-84F0-4CF1-AF02-152B90D835FE}" destId="{0228B9DD-1861-4E82-89A3-EE6D594250D0}" srcOrd="0" destOrd="0" presId="urn:microsoft.com/office/officeart/2005/8/layout/vList2"/>
    <dgm:cxn modelId="{4EAF95BF-2DF6-4507-A555-669F7F6BAA1D}" type="presOf" srcId="{0D987DE6-B2E3-4D91-9C59-441AB7C510C0}" destId="{6AE9D1C1-F0EF-4647-96B0-669EF9671DF4}" srcOrd="0" destOrd="0" presId="urn:microsoft.com/office/officeart/2005/8/layout/vList2"/>
    <dgm:cxn modelId="{C5792E1E-9A6B-4C1B-94EA-089FD1665C66}" srcId="{862D2FDC-4C18-417F-9044-D64F32FB3555}" destId="{867AF2E1-84F0-4CF1-AF02-152B90D835FE}" srcOrd="0" destOrd="0" parTransId="{8DFD0D6A-7F72-49F6-9A39-B745EF8F1F42}" sibTransId="{3726A638-FCEE-4CA4-A7EB-C7E84CDAC700}"/>
    <dgm:cxn modelId="{E755B7DD-56B3-4E1E-8FF3-02C4FA660064}" type="presOf" srcId="{E2134CED-D640-4F73-947C-119B3CD11553}" destId="{95FBA7D0-8316-4092-995D-85893CA0777E}" srcOrd="0" destOrd="0" presId="urn:microsoft.com/office/officeart/2005/8/layout/vList2"/>
    <dgm:cxn modelId="{E4E253FE-F1AB-44A4-A6AD-42107C832BB0}" srcId="{862D2FDC-4C18-417F-9044-D64F32FB3555}" destId="{746AEDA4-A245-4373-B857-7773657BA30E}" srcOrd="4" destOrd="0" parTransId="{EDE9154C-C4EC-4870-B84B-275DE7E13BB8}" sibTransId="{10479AE1-566F-43E0-810A-19E06946DD3B}"/>
    <dgm:cxn modelId="{E4E242EC-1CEF-42AD-B0A2-986B682EDC1F}" srcId="{862D2FDC-4C18-417F-9044-D64F32FB3555}" destId="{0D987DE6-B2E3-4D91-9C59-441AB7C510C0}" srcOrd="2" destOrd="0" parTransId="{10ACD46F-E138-466B-BA44-CA96D53ADA26}" sibTransId="{CEB62B83-701E-4D16-8B3F-BA677DDFD679}"/>
    <dgm:cxn modelId="{97EE01A7-E3FD-45AE-8A9F-C912D4B98CB3}" type="presParOf" srcId="{3C0B122D-BC9E-4EC3-9BBC-FDC3CE994656}" destId="{0228B9DD-1861-4E82-89A3-EE6D594250D0}" srcOrd="0" destOrd="0" presId="urn:microsoft.com/office/officeart/2005/8/layout/vList2"/>
    <dgm:cxn modelId="{7D6E2EE9-2BE0-4090-A9BA-1120F3B5C4C3}" type="presParOf" srcId="{3C0B122D-BC9E-4EC3-9BBC-FDC3CE994656}" destId="{529797D3-B48F-4741-B73D-4994A4F2B0E4}" srcOrd="1" destOrd="0" presId="urn:microsoft.com/office/officeart/2005/8/layout/vList2"/>
    <dgm:cxn modelId="{C8D99D12-BDEE-4853-AF9C-6099AD02E6A5}" type="presParOf" srcId="{3C0B122D-BC9E-4EC3-9BBC-FDC3CE994656}" destId="{BEC5C023-FB0A-447F-AB0B-AFC5C1B7FC65}" srcOrd="2" destOrd="0" presId="urn:microsoft.com/office/officeart/2005/8/layout/vList2"/>
    <dgm:cxn modelId="{EFF0723F-E056-41D6-82E2-6854E24962EF}" type="presParOf" srcId="{3C0B122D-BC9E-4EC3-9BBC-FDC3CE994656}" destId="{B73BEE7C-7155-4F9E-8D9A-B504576B4E96}" srcOrd="3" destOrd="0" presId="urn:microsoft.com/office/officeart/2005/8/layout/vList2"/>
    <dgm:cxn modelId="{7B68814B-D635-44AC-8A0B-69778D1E3621}" type="presParOf" srcId="{3C0B122D-BC9E-4EC3-9BBC-FDC3CE994656}" destId="{6AE9D1C1-F0EF-4647-96B0-669EF9671DF4}" srcOrd="4" destOrd="0" presId="urn:microsoft.com/office/officeart/2005/8/layout/vList2"/>
    <dgm:cxn modelId="{FD733D0E-9606-4F96-85BB-1393366E01F2}" type="presParOf" srcId="{3C0B122D-BC9E-4EC3-9BBC-FDC3CE994656}" destId="{EB585DC3-9EE8-4D29-9D0B-5F477535B6D3}" srcOrd="5" destOrd="0" presId="urn:microsoft.com/office/officeart/2005/8/layout/vList2"/>
    <dgm:cxn modelId="{E9CED752-2466-4A06-B5FD-CAB780DEA1B2}" type="presParOf" srcId="{3C0B122D-BC9E-4EC3-9BBC-FDC3CE994656}" destId="{95FBA7D0-8316-4092-995D-85893CA0777E}" srcOrd="6" destOrd="0" presId="urn:microsoft.com/office/officeart/2005/8/layout/vList2"/>
    <dgm:cxn modelId="{7CE22A9E-BA39-4376-A26F-A5DD208E0D3F}" type="presParOf" srcId="{3C0B122D-BC9E-4EC3-9BBC-FDC3CE994656}" destId="{09C81862-6FD5-4119-AE89-E72A594C9E13}" srcOrd="7" destOrd="0" presId="urn:microsoft.com/office/officeart/2005/8/layout/vList2"/>
    <dgm:cxn modelId="{43A7092B-3A34-435E-BC07-D337E57361F8}" type="presParOf" srcId="{3C0B122D-BC9E-4EC3-9BBC-FDC3CE994656}" destId="{B654411F-4F55-4F53-8542-1060503BD138}" srcOrd="8" destOrd="0" presId="urn:microsoft.com/office/officeart/2005/8/layout/vList2"/>
  </dgm:cxnLst>
  <dgm:bg/>
  <dgm:whole/>
  <dgm:extLst>
    <a:ext uri="http://schemas.microsoft.com/office/drawing/2008/diagram"/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education 3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3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914400" y="2590800"/>
            <a:ext cx="8229600" cy="1981200"/>
          </a:xfrm>
          <a:prstGeom prst="rect">
            <a:avLst/>
          </a:prstGeom>
          <a:solidFill>
            <a:schemeClr val="tx2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kumimoji="0" lang="zh-TW" altLang="en-US"/>
          </a:p>
        </p:txBody>
      </p:sp>
      <p:sp>
        <p:nvSpPr>
          <p:cNvPr id="3100" name="Rectangle 2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101" name="Rectangle 2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zh-TW" altLang="en-US" smtClean="0"/>
              <a:t>按一下以編輯母片副標題樣式</a:t>
            </a:r>
            <a:endParaRPr lang="zh-CN" alt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51848-59C6-424F-86D6-7FA45BF368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C587CF-A6DC-4030-9426-B39787CA66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47B5C-2533-44C1-8E5B-52FB9AA6E7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8900A4-6061-4B23-80FC-9565AFC367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EE2A9-8078-4BC2-BF4C-9D99F3F0FC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3CCF42-692D-42B6-89DB-7CBE2D8CA1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C0A74-7348-42BA-9765-71BD6EF76E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522C0-7964-4D59-8B18-B45F4410F1C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547CEF-E772-47F0-97B6-8A250A56B5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BE037-89CF-4F31-8F76-8A8013DEDA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18C5A8-7BAC-4137-8BE3-1EAE654231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6" descr="education 3-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5410200"/>
            <a:ext cx="9144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3384550" y="5410200"/>
            <a:ext cx="5759450" cy="1219200"/>
          </a:xfrm>
          <a:prstGeom prst="rect">
            <a:avLst/>
          </a:prstGeom>
          <a:solidFill>
            <a:srgbClr val="FFFF99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kumimoji="0" lang="zh-TW" altLang="en-US"/>
          </a:p>
        </p:txBody>
      </p:sp>
      <p:sp>
        <p:nvSpPr>
          <p:cNvPr id="2068" name="Line 20"/>
          <p:cNvSpPr>
            <a:spLocks noChangeShapeType="1"/>
          </p:cNvSpPr>
          <p:nvPr/>
        </p:nvSpPr>
        <p:spPr bwMode="auto">
          <a:xfrm>
            <a:off x="0" y="1066800"/>
            <a:ext cx="91440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pPr>
              <a:defRPr/>
            </a:pPr>
            <a:endParaRPr kumimoji="0" lang="zh-TW" altLang="en-US"/>
          </a:p>
        </p:txBody>
      </p:sp>
      <p:sp>
        <p:nvSpPr>
          <p:cNvPr id="2076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77" name="Rectangle 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 dirty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78" name="Rectangle 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pPr>
              <a:defRPr/>
            </a:pPr>
            <a:fld id="{CDBC3F4C-AD41-49E9-8DD2-32CCDC6D47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032" name="Rectangle 3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3" name="Rectangle 3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pic>
        <p:nvPicPr>
          <p:cNvPr id="1034" name="Picture 24" descr="海報圖檔1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2286000" y="6418263"/>
            <a:ext cx="4537075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A5002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A50021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A50021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A50021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A50021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A50021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A50021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A50021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A50021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A50021"/>
        </a:buClr>
        <a:buFont typeface="Wingdings" pitchFamily="2" charset="2"/>
        <a:buChar char="q"/>
        <a:defRPr sz="32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A50021"/>
        </a:buClr>
        <a:buFont typeface="Wingdings" pitchFamily="2" charset="2"/>
        <a:buChar char="q"/>
        <a:defRPr sz="2800">
          <a:solidFill>
            <a:schemeClr val="bg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A50021"/>
        </a:buClr>
        <a:buFont typeface="Wingdings" pitchFamily="2" charset="2"/>
        <a:buChar char="q"/>
        <a:defRPr sz="2400">
          <a:solidFill>
            <a:schemeClr val="bg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A50021"/>
        </a:buClr>
        <a:buFont typeface="Wingdings" pitchFamily="2" charset="2"/>
        <a:buChar char="q"/>
        <a:defRPr sz="2000">
          <a:solidFill>
            <a:schemeClr val="bg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A50021"/>
        </a:buClr>
        <a:buFont typeface="Wingdings" pitchFamily="2" charset="2"/>
        <a:buChar char="q"/>
        <a:defRPr sz="2000">
          <a:solidFill>
            <a:schemeClr val="bg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A50021"/>
        </a:buClr>
        <a:buFont typeface="Wingdings" pitchFamily="2" charset="2"/>
        <a:buChar char="q"/>
        <a:defRPr sz="2000">
          <a:solidFill>
            <a:schemeClr val="bg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A50021"/>
        </a:buClr>
        <a:buFont typeface="Wingdings" pitchFamily="2" charset="2"/>
        <a:buChar char="q"/>
        <a:defRPr sz="2000">
          <a:solidFill>
            <a:schemeClr val="bg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A50021"/>
        </a:buClr>
        <a:buFont typeface="Wingdings" pitchFamily="2" charset="2"/>
        <a:buChar char="q"/>
        <a:defRPr sz="2000">
          <a:solidFill>
            <a:schemeClr val="bg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A50021"/>
        </a:buClr>
        <a:buFont typeface="Wingdings" pitchFamily="2" charset="2"/>
        <a:buChar char="q"/>
        <a:defRPr sz="2000">
          <a:solidFill>
            <a:schemeClr val="bg2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3213" y="2703513"/>
            <a:ext cx="8643937" cy="1214437"/>
          </a:xfrm>
        </p:spPr>
        <p:txBody>
          <a:bodyPr/>
          <a:lstStyle/>
          <a:p>
            <a:pPr algn="ctr"/>
            <a:r>
              <a:rPr lang="zh-TW" altLang="zh-TW" b="1" smtClean="0">
                <a:solidFill>
                  <a:srgbClr val="33007F"/>
                </a:solidFill>
                <a:ea typeface="新細明體" charset="-120"/>
              </a:rPr>
              <a:t>社會重建</a:t>
            </a:r>
            <a:r>
              <a:rPr lang="zh-TW" altLang="en-US" b="1" smtClean="0">
                <a:solidFill>
                  <a:srgbClr val="33007F"/>
                </a:solidFill>
                <a:ea typeface="新細明體" charset="-120"/>
              </a:rPr>
              <a:t>價值</a:t>
            </a:r>
            <a:r>
              <a:rPr lang="zh-TW" altLang="zh-TW" b="1" smtClean="0">
                <a:solidFill>
                  <a:srgbClr val="33007F"/>
                </a:solidFill>
                <a:ea typeface="新細明體" charset="-120"/>
              </a:rPr>
              <a:t>取向之體育課程研究</a:t>
            </a:r>
            <a:endParaRPr lang="zh-CN" altLang="en-US" smtClean="0">
              <a:solidFill>
                <a:srgbClr val="33007F"/>
              </a:solidFill>
              <a:ea typeface="宋体" pitchFamily="2" charset="-122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7313" y="4143375"/>
            <a:ext cx="6400800" cy="2214563"/>
          </a:xfrm>
        </p:spPr>
        <p:txBody>
          <a:bodyPr/>
          <a:lstStyle/>
          <a:p>
            <a:pPr algn="ctr">
              <a:defRPr/>
            </a:pPr>
            <a:r>
              <a:rPr lang="zh-TW" altLang="zh-TW" sz="2800" b="1" dirty="0" smtClean="0">
                <a:solidFill>
                  <a:schemeClr val="accent3">
                    <a:lumMod val="10000"/>
                  </a:schemeClr>
                </a:solidFill>
                <a:latin typeface="新細明體" pitchFamily="18" charset="-120"/>
                <a:ea typeface="新細明體" pitchFamily="18" charset="-120"/>
              </a:rPr>
              <a:t>楊麗梅</a:t>
            </a:r>
            <a:endParaRPr lang="en-US" altLang="zh-TW" sz="2800" b="1" dirty="0" smtClean="0">
              <a:solidFill>
                <a:schemeClr val="accent3">
                  <a:lumMod val="10000"/>
                </a:schemeClr>
              </a:solidFill>
              <a:latin typeface="新細明體" pitchFamily="18" charset="-120"/>
              <a:ea typeface="新細明體" pitchFamily="18" charset="-120"/>
            </a:endParaRPr>
          </a:p>
          <a:p>
            <a:pPr algn="ctr">
              <a:defRPr/>
            </a:pPr>
            <a:endParaRPr lang="en-US" altLang="zh-TW" sz="2800" b="1" dirty="0" smtClean="0">
              <a:solidFill>
                <a:schemeClr val="accent3">
                  <a:lumMod val="10000"/>
                </a:schemeClr>
              </a:solidFill>
              <a:latin typeface="新細明體" pitchFamily="18" charset="-120"/>
              <a:ea typeface="新細明體" pitchFamily="18" charset="-120"/>
            </a:endParaRPr>
          </a:p>
          <a:p>
            <a:pPr algn="ctr">
              <a:defRPr/>
            </a:pPr>
            <a:r>
              <a:rPr lang="zh-TW" altLang="zh-TW" sz="2000" b="1" dirty="0" smtClean="0">
                <a:solidFill>
                  <a:schemeClr val="accent3">
                    <a:lumMod val="10000"/>
                  </a:schemeClr>
                </a:solidFill>
                <a:latin typeface="新細明體" pitchFamily="18" charset="-120"/>
                <a:ea typeface="新細明體" pitchFamily="18" charset="-120"/>
              </a:rPr>
              <a:t>國立</a:t>
            </a:r>
            <a:r>
              <a:rPr lang="zh-TW" altLang="zh-TW" sz="2000" b="1" dirty="0">
                <a:solidFill>
                  <a:schemeClr val="accent3">
                    <a:lumMod val="10000"/>
                  </a:schemeClr>
                </a:solidFill>
                <a:latin typeface="新細明體" pitchFamily="18" charset="-120"/>
                <a:ea typeface="新細明體" pitchFamily="18" charset="-120"/>
              </a:rPr>
              <a:t>體育大學 </a:t>
            </a:r>
            <a:r>
              <a:rPr lang="zh-TW" altLang="en-US" sz="2000" b="1" dirty="0" smtClean="0">
                <a:solidFill>
                  <a:schemeClr val="accent3">
                    <a:lumMod val="10000"/>
                  </a:schemeClr>
                </a:solidFill>
                <a:latin typeface="新細明體" pitchFamily="18" charset="-120"/>
                <a:ea typeface="新細明體" pitchFamily="18" charset="-120"/>
              </a:rPr>
              <a:t>  </a:t>
            </a:r>
            <a:r>
              <a:rPr lang="zh-TW" altLang="zh-TW" sz="2000" b="1" dirty="0" smtClean="0">
                <a:solidFill>
                  <a:schemeClr val="accent3">
                    <a:lumMod val="10000"/>
                  </a:schemeClr>
                </a:solidFill>
                <a:latin typeface="新細明體" pitchFamily="18" charset="-120"/>
                <a:ea typeface="新細明體" pitchFamily="18" charset="-120"/>
              </a:rPr>
              <a:t>體育研究所</a:t>
            </a:r>
            <a:endParaRPr lang="en-US" altLang="zh-TW" sz="2000" b="1" dirty="0" smtClean="0">
              <a:solidFill>
                <a:schemeClr val="accent3">
                  <a:lumMod val="10000"/>
                </a:schemeClr>
              </a:solidFill>
              <a:latin typeface="新細明體" pitchFamily="18" charset="-120"/>
              <a:ea typeface="新細明體" pitchFamily="18" charset="-120"/>
            </a:endParaRPr>
          </a:p>
          <a:p>
            <a:pPr>
              <a:defRPr/>
            </a:pPr>
            <a:endParaRPr lang="zh-CN" altLang="en-US" sz="2800" dirty="0">
              <a:ea typeface="宋体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i="1" u="sng" smtClean="0">
                <a:ea typeface="宋体" pitchFamily="2" charset="-122"/>
              </a:rPr>
              <a:t>研究大綱</a:t>
            </a:r>
            <a:endParaRPr lang="zh-CN" altLang="en-US" b="1" i="1" u="sng" smtClean="0">
              <a:ea typeface="宋体" pitchFamily="2" charset="-122"/>
            </a:endParaRPr>
          </a:p>
        </p:txBody>
      </p:sp>
      <p:graphicFrame>
        <p:nvGraphicFramePr>
          <p:cNvPr id="9" name="資料庫圖表 8"/>
          <p:cNvGraphicFramePr/>
          <p:nvPr/>
        </p:nvGraphicFramePr>
        <p:xfrm>
          <a:off x="1500166" y="1214422"/>
          <a:ext cx="6572296" cy="5103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mtClean="0">
                <a:ea typeface="新細明體" charset="-120"/>
              </a:rPr>
              <a:t>社會重建主義始於十九世紀早期的社會主義與烏托邦的概念（方德隆譯，</a:t>
            </a:r>
            <a:r>
              <a:rPr lang="en-US" altLang="zh-TW" smtClean="0">
                <a:ea typeface="新細明體" charset="-120"/>
              </a:rPr>
              <a:t>2004:92</a:t>
            </a:r>
            <a:r>
              <a:rPr lang="zh-TW" altLang="zh-TW" smtClean="0">
                <a:ea typeface="新細明體" charset="-120"/>
              </a:rPr>
              <a:t>），主要是受華德的社會導進論與杜威的實用主義啟發，認為進步教育學會過於以兒童為中心，忽視了社會的重要性。</a:t>
            </a:r>
            <a:endParaRPr lang="zh-CN" altLang="en-US" smtClean="0">
              <a:ea typeface="宋体" pitchFamily="2" charset="-122"/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i="1" u="sng" smtClean="0">
                <a:ea typeface="宋体" pitchFamily="2" charset="-122"/>
              </a:rPr>
              <a:t>前言</a:t>
            </a:r>
            <a:endParaRPr lang="zh-CN" altLang="en-US" b="1" i="1" u="sng" smtClean="0">
              <a:ea typeface="宋体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mtClean="0">
                <a:ea typeface="新細明體" charset="-120"/>
              </a:rPr>
              <a:t>體育課程具有豐富的社會題材，而一般學校體育多著墨於技能教學，認知及情意課程大多融入在體育技能之傳授過程中，或因為體育教師未注重，而成為懸缺課程。</a:t>
            </a:r>
            <a:endParaRPr lang="en-US" altLang="zh-TW" smtClean="0">
              <a:ea typeface="新細明體" charset="-120"/>
            </a:endParaRPr>
          </a:p>
          <a:p>
            <a:r>
              <a:rPr lang="zh-TW" altLang="zh-TW" smtClean="0">
                <a:ea typeface="新細明體" charset="-120"/>
              </a:rPr>
              <a:t>在體育課程價值取向五大內涵中，社會重建</a:t>
            </a:r>
            <a:r>
              <a:rPr lang="zh-TW" altLang="en-US" smtClean="0">
                <a:ea typeface="新細明體" charset="-120"/>
              </a:rPr>
              <a:t>價值</a:t>
            </a:r>
            <a:r>
              <a:rPr lang="zh-TW" altLang="zh-TW" smtClean="0">
                <a:ea typeface="新細明體" charset="-120"/>
              </a:rPr>
              <a:t>取向教師在教學時強調學生間的互動、合作、尊重他人，完成團體的目標與承受團體所賦予的責任</a:t>
            </a:r>
            <a:r>
              <a:rPr lang="en-US" altLang="zh-TW" smtClean="0">
                <a:ea typeface="新細明體" charset="-120"/>
              </a:rPr>
              <a:t>(Ennis,1992)</a:t>
            </a:r>
            <a:r>
              <a:rPr lang="zh-TW" altLang="zh-TW" smtClean="0">
                <a:ea typeface="新細明體" charset="-120"/>
              </a:rPr>
              <a:t>。</a:t>
            </a:r>
            <a:endParaRPr lang="zh-CN" altLang="en-US" smtClean="0">
              <a:ea typeface="宋体" pitchFamily="2" charset="-122"/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i="1" u="sng" smtClean="0">
                <a:ea typeface="宋体" pitchFamily="2" charset="-122"/>
              </a:rPr>
              <a:t>前言</a:t>
            </a:r>
            <a:endParaRPr lang="zh-CN" altLang="en-US" b="1" i="1" u="sng" smtClean="0">
              <a:ea typeface="宋体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71502" y="2786058"/>
            <a:ext cx="9215502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>
              <a:defRPr/>
            </a:pPr>
            <a:r>
              <a:rPr kumimoji="0" lang="zh-TW" altLang="en-US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～歡迎蒞臨指教～</a:t>
            </a:r>
            <a:endParaRPr kumimoji="0" lang="zh-TW" altLang="en-US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2627313" y="1557338"/>
            <a:ext cx="45720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>
                <a:solidFill>
                  <a:schemeClr val="bg2"/>
                </a:solidFill>
                <a:ea typeface="新細明體" charset="-120"/>
              </a:rPr>
              <a:t>對本主題有興趣者，歡迎到場聆聽</a:t>
            </a:r>
          </a:p>
          <a:p>
            <a:r>
              <a:rPr lang="zh-TW" altLang="en-US">
                <a:solidFill>
                  <a:schemeClr val="bg2"/>
                </a:solidFill>
                <a:ea typeface="新細明體" charset="-120"/>
              </a:rPr>
              <a:t>時間：</a:t>
            </a:r>
            <a:r>
              <a:rPr lang="en-US" altLang="zh-TW">
                <a:solidFill>
                  <a:schemeClr val="bg2"/>
                </a:solidFill>
                <a:ea typeface="新細明體" charset="-120"/>
              </a:rPr>
              <a:t>5/28(</a:t>
            </a:r>
            <a:r>
              <a:rPr lang="zh-TW" altLang="en-US">
                <a:solidFill>
                  <a:schemeClr val="bg2"/>
                </a:solidFill>
                <a:ea typeface="新細明體" charset="-120"/>
              </a:rPr>
              <a:t>五</a:t>
            </a:r>
            <a:r>
              <a:rPr lang="en-US" altLang="zh-TW">
                <a:solidFill>
                  <a:schemeClr val="bg2"/>
                </a:solidFill>
                <a:ea typeface="新細明體" charset="-120"/>
              </a:rPr>
              <a:t>) pm7:00</a:t>
            </a:r>
          </a:p>
          <a:p>
            <a:r>
              <a:rPr lang="zh-TW" altLang="en-US">
                <a:solidFill>
                  <a:schemeClr val="bg2"/>
                </a:solidFill>
                <a:ea typeface="新細明體" charset="-120"/>
              </a:rPr>
              <a:t>地點：教學</a:t>
            </a:r>
            <a:r>
              <a:rPr lang="en-US" altLang="zh-TW">
                <a:solidFill>
                  <a:schemeClr val="bg2"/>
                </a:solidFill>
                <a:ea typeface="新細明體" charset="-120"/>
              </a:rPr>
              <a:t>202</a:t>
            </a:r>
            <a:r>
              <a:rPr lang="zh-TW" altLang="en-US">
                <a:solidFill>
                  <a:schemeClr val="bg2"/>
                </a:solidFill>
                <a:ea typeface="新細明體" charset="-120"/>
              </a:rPr>
              <a:t>室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01059682">
  <a:themeElements>
    <a:clrScheme name="默认设计模板 1">
      <a:dk1>
        <a:srgbClr val="200B5B"/>
      </a:dk1>
      <a:lt1>
        <a:srgbClr val="EAEAEA"/>
      </a:lt1>
      <a:dk2>
        <a:srgbClr val="6600FF"/>
      </a:dk2>
      <a:lt2>
        <a:srgbClr val="FFCC66"/>
      </a:lt2>
      <a:accent1>
        <a:srgbClr val="EEB00B"/>
      </a:accent1>
      <a:accent2>
        <a:srgbClr val="6600CC"/>
      </a:accent2>
      <a:accent3>
        <a:srgbClr val="B8AAFF"/>
      </a:accent3>
      <a:accent4>
        <a:srgbClr val="C8C8C8"/>
      </a:accent4>
      <a:accent5>
        <a:srgbClr val="F5D4AA"/>
      </a:accent5>
      <a:accent6>
        <a:srgbClr val="5C00B9"/>
      </a:accent6>
      <a:hlink>
        <a:srgbClr val="FF33CC"/>
      </a:hlink>
      <a:folHlink>
        <a:srgbClr val="CC99FF"/>
      </a:folHlink>
    </a:clrScheme>
    <a:fontScheme name="默认设计模板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200B5B"/>
        </a:dk1>
        <a:lt1>
          <a:srgbClr val="EAEAEA"/>
        </a:lt1>
        <a:dk2>
          <a:srgbClr val="6600FF"/>
        </a:dk2>
        <a:lt2>
          <a:srgbClr val="FFCC66"/>
        </a:lt2>
        <a:accent1>
          <a:srgbClr val="EEB00B"/>
        </a:accent1>
        <a:accent2>
          <a:srgbClr val="6600CC"/>
        </a:accent2>
        <a:accent3>
          <a:srgbClr val="B8AAFF"/>
        </a:accent3>
        <a:accent4>
          <a:srgbClr val="C8C8C8"/>
        </a:accent4>
        <a:accent5>
          <a:srgbClr val="F5D4AA"/>
        </a:accent5>
        <a:accent6>
          <a:srgbClr val="5C00B9"/>
        </a:accent6>
        <a:hlink>
          <a:srgbClr val="FF33CC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393939"/>
        </a:dk1>
        <a:lt1>
          <a:srgbClr val="FFFFFF"/>
        </a:lt1>
        <a:dk2>
          <a:srgbClr val="6600CC"/>
        </a:dk2>
        <a:lt2>
          <a:srgbClr val="CCCCFF"/>
        </a:lt2>
        <a:accent1>
          <a:srgbClr val="F9D87E"/>
        </a:accent1>
        <a:accent2>
          <a:srgbClr val="FFCCCC"/>
        </a:accent2>
        <a:accent3>
          <a:srgbClr val="FFFFFF"/>
        </a:accent3>
        <a:accent4>
          <a:srgbClr val="2F2F2F"/>
        </a:accent4>
        <a:accent5>
          <a:srgbClr val="FBE9C0"/>
        </a:accent5>
        <a:accent6>
          <a:srgbClr val="E7B9B9"/>
        </a:accent6>
        <a:hlink>
          <a:srgbClr val="FFCC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555555"/>
        </a:accent6>
        <a:hlink>
          <a:srgbClr val="96969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330000"/>
        </a:dk1>
        <a:lt1>
          <a:srgbClr val="FFFFCC"/>
        </a:lt1>
        <a:dk2>
          <a:srgbClr val="000000"/>
        </a:dk2>
        <a:lt2>
          <a:srgbClr val="FFCC00"/>
        </a:lt2>
        <a:accent1>
          <a:srgbClr val="FF9900"/>
        </a:accent1>
        <a:accent2>
          <a:srgbClr val="330099"/>
        </a:accent2>
        <a:accent3>
          <a:srgbClr val="AAAAAA"/>
        </a:accent3>
        <a:accent4>
          <a:srgbClr val="DADAAE"/>
        </a:accent4>
        <a:accent5>
          <a:srgbClr val="FFCAAA"/>
        </a:accent5>
        <a:accent6>
          <a:srgbClr val="2D008A"/>
        </a:accent6>
        <a:hlink>
          <a:srgbClr val="FF6633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333300"/>
        </a:dk1>
        <a:lt1>
          <a:srgbClr val="DDDDDD"/>
        </a:lt1>
        <a:dk2>
          <a:srgbClr val="996600"/>
        </a:dk2>
        <a:lt2>
          <a:srgbClr val="FFCC66"/>
        </a:lt2>
        <a:accent1>
          <a:srgbClr val="EEB00B"/>
        </a:accent1>
        <a:accent2>
          <a:srgbClr val="330099"/>
        </a:accent2>
        <a:accent3>
          <a:srgbClr val="CAB8AA"/>
        </a:accent3>
        <a:accent4>
          <a:srgbClr val="BDBDBD"/>
        </a:accent4>
        <a:accent5>
          <a:srgbClr val="F5D4AA"/>
        </a:accent5>
        <a:accent6>
          <a:srgbClr val="2D008A"/>
        </a:accent6>
        <a:hlink>
          <a:srgbClr val="FF66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3300"/>
        </a:dk1>
        <a:lt1>
          <a:srgbClr val="FFFFCC"/>
        </a:lt1>
        <a:dk2>
          <a:srgbClr val="999933"/>
        </a:dk2>
        <a:lt2>
          <a:srgbClr val="FFFF66"/>
        </a:lt2>
        <a:accent1>
          <a:srgbClr val="CC9900"/>
        </a:accent1>
        <a:accent2>
          <a:srgbClr val="330099"/>
        </a:accent2>
        <a:accent3>
          <a:srgbClr val="CACAAD"/>
        </a:accent3>
        <a:accent4>
          <a:srgbClr val="DADAAE"/>
        </a:accent4>
        <a:accent5>
          <a:srgbClr val="E2CAAA"/>
        </a:accent5>
        <a:accent6>
          <a:srgbClr val="2D008A"/>
        </a:accent6>
        <a:hlink>
          <a:srgbClr val="FF9900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01059682</Template>
  <TotalTime>396</TotalTime>
  <Words>268</Words>
  <Application>Microsoft Office PowerPoint</Application>
  <PresentationFormat>如螢幕大小 (4:3)</PresentationFormat>
  <Paragraphs>13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簡報設計範本</vt:lpstr>
      </vt:variant>
      <vt:variant>
        <vt:i4>2</vt:i4>
      </vt:variant>
      <vt:variant>
        <vt:lpstr>投影片標題</vt:lpstr>
      </vt:variant>
      <vt:variant>
        <vt:i4>5</vt:i4>
      </vt:variant>
    </vt:vector>
  </HeadingPairs>
  <TitlesOfParts>
    <vt:vector size="13" baseType="lpstr">
      <vt:lpstr>Times New Roman</vt:lpstr>
      <vt:lpstr>宋体</vt:lpstr>
      <vt:lpstr>Arial</vt:lpstr>
      <vt:lpstr>Wingdings</vt:lpstr>
      <vt:lpstr>Calibri</vt:lpstr>
      <vt:lpstr>新細明體</vt:lpstr>
      <vt:lpstr>01059682</vt:lpstr>
      <vt:lpstr>01059682</vt:lpstr>
      <vt:lpstr>社會重建價值取向之體育課程研究</vt:lpstr>
      <vt:lpstr>研究大綱</vt:lpstr>
      <vt:lpstr>前言</vt:lpstr>
      <vt:lpstr>前言</vt:lpstr>
      <vt:lpstr>投影片 5</vt:lpstr>
    </vt:vector>
  </TitlesOfParts>
  <Manager/>
  <Company>MyPC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subject/>
  <dc:creator>WinXP</dc:creator>
  <cp:keywords/>
  <dc:description/>
  <cp:lastModifiedBy>user</cp:lastModifiedBy>
  <cp:revision>7</cp:revision>
  <cp:lastPrinted>1601-01-01T00:00:00Z</cp:lastPrinted>
  <dcterms:created xsi:type="dcterms:W3CDTF">2010-05-25T11:35:31Z</dcterms:created>
  <dcterms:modified xsi:type="dcterms:W3CDTF">2010-05-28T00:54:21Z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TC010596822052</vt:lpwstr>
  </property>
</Properties>
</file>